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510" r:id="rId2"/>
    <p:sldId id="365" r:id="rId3"/>
    <p:sldId id="367" r:id="rId4"/>
    <p:sldId id="368" r:id="rId5"/>
    <p:sldId id="369" r:id="rId6"/>
    <p:sldId id="511" r:id="rId7"/>
    <p:sldId id="512" r:id="rId8"/>
    <p:sldId id="513" r:id="rId9"/>
    <p:sldId id="514" r:id="rId10"/>
    <p:sldId id="515" r:id="rId11"/>
    <p:sldId id="516" r:id="rId12"/>
    <p:sldId id="517" r:id="rId13"/>
    <p:sldId id="518" r:id="rId14"/>
    <p:sldId id="386" r:id="rId15"/>
    <p:sldId id="432" r:id="rId16"/>
    <p:sldId id="387" r:id="rId17"/>
    <p:sldId id="394" r:id="rId18"/>
    <p:sldId id="395" r:id="rId19"/>
    <p:sldId id="388" r:id="rId20"/>
    <p:sldId id="396" r:id="rId21"/>
    <p:sldId id="397" r:id="rId22"/>
    <p:sldId id="500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ADAACF-4AAC-CC63-DF7B-26F0D9148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15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D3FF58-8233-25E3-FC93-191DF1DCE8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3</a:t>
            </a:r>
          </a:p>
        </p:txBody>
      </p:sp>
    </p:spTree>
    <p:extLst>
      <p:ext uri="{BB962C8B-B14F-4D97-AF65-F5344CB8AC3E}">
        <p14:creationId xmlns:p14="http://schemas.microsoft.com/office/powerpoint/2010/main" val="3063158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753D3-4EAF-19B8-C065-E01142B7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510C76D2-5BBA-4CCC-B9C1-90F0D3CDC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9" b="7220"/>
          <a:stretch/>
        </p:blipFill>
        <p:spPr>
          <a:xfrm>
            <a:off x="1696824" y="961200"/>
            <a:ext cx="9497407" cy="5539717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24C56A9-B959-E981-0349-5D8DA6ACCE2C}"/>
              </a:ext>
            </a:extLst>
          </p:cNvPr>
          <p:cNvSpPr/>
          <p:nvPr/>
        </p:nvSpPr>
        <p:spPr>
          <a:xfrm>
            <a:off x="2241704" y="415498"/>
            <a:ext cx="1057945" cy="338395"/>
          </a:xfrm>
          <a:prstGeom prst="accentCallout2">
            <a:avLst>
              <a:gd name="adj1" fmla="val 55302"/>
              <a:gd name="adj2" fmla="val 106367"/>
              <a:gd name="adj3" fmla="val 54613"/>
              <a:gd name="adj4" fmla="val 126958"/>
              <a:gd name="adj5" fmla="val 248439"/>
              <a:gd name="adj6" fmla="val 29211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1E8ECF3F-6CD5-01A1-DD62-F723DBA90E96}"/>
              </a:ext>
            </a:extLst>
          </p:cNvPr>
          <p:cNvSpPr/>
          <p:nvPr/>
        </p:nvSpPr>
        <p:spPr>
          <a:xfrm>
            <a:off x="7996525" y="348552"/>
            <a:ext cx="968031" cy="612648"/>
          </a:xfrm>
          <a:prstGeom prst="wedgeEllipseCallout">
            <a:avLst>
              <a:gd name="adj1" fmla="val -180320"/>
              <a:gd name="adj2" fmla="val 18542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err="1"/>
              <a:t>GND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441132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2F6B1B-6391-20D1-6D8E-2C6D752E1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BB2B0288-00B2-DAE4-766C-6FD3D0377F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9" b="5771"/>
          <a:stretch/>
        </p:blipFill>
        <p:spPr>
          <a:xfrm>
            <a:off x="2253262" y="0"/>
            <a:ext cx="8233875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CC69B80-2CAE-A976-563A-69B035A4442C}"/>
              </a:ext>
            </a:extLst>
          </p:cNvPr>
          <p:cNvSpPr/>
          <p:nvPr/>
        </p:nvSpPr>
        <p:spPr>
          <a:xfrm>
            <a:off x="0" y="912330"/>
            <a:ext cx="1362651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16861"/>
              <a:gd name="adj5" fmla="val 452779"/>
              <a:gd name="adj6" fmla="val 18235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511220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C8025-A810-FCA1-D8BA-C970F2AA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DA54C1C-D2B2-A474-4004-3CE784E60F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9" b="5771"/>
          <a:stretch/>
        </p:blipFill>
        <p:spPr>
          <a:xfrm>
            <a:off x="2253600" y="0"/>
            <a:ext cx="8233876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3772DF2-BBA4-DA15-666F-C80C40F1D660}"/>
              </a:ext>
            </a:extLst>
          </p:cNvPr>
          <p:cNvSpPr/>
          <p:nvPr/>
        </p:nvSpPr>
        <p:spPr>
          <a:xfrm>
            <a:off x="5831658" y="1336885"/>
            <a:ext cx="1398494" cy="344244"/>
          </a:xfrm>
          <a:prstGeom prst="accentCallout2">
            <a:avLst>
              <a:gd name="adj1" fmla="val 52451"/>
              <a:gd name="adj2" fmla="val -7699"/>
              <a:gd name="adj3" fmla="val 61212"/>
              <a:gd name="adj4" fmla="val -29275"/>
              <a:gd name="adj5" fmla="val 334462"/>
              <a:gd name="adj6" fmla="val -21641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347980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89C16-45C2-42FD-2197-1614A93C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BD0A7FCB-AF18-B1CE-A875-2F87D89D5C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9" b="5771"/>
          <a:stretch/>
        </p:blipFill>
        <p:spPr>
          <a:xfrm>
            <a:off x="2253600" y="0"/>
            <a:ext cx="8233878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DD0F51C-A0AA-7910-EE2B-DCE9E734D2AB}"/>
              </a:ext>
            </a:extLst>
          </p:cNvPr>
          <p:cNvSpPr/>
          <p:nvPr/>
        </p:nvSpPr>
        <p:spPr>
          <a:xfrm>
            <a:off x="6096000" y="1263718"/>
            <a:ext cx="1398494" cy="344244"/>
          </a:xfrm>
          <a:prstGeom prst="accentCallout2">
            <a:avLst>
              <a:gd name="adj1" fmla="val 52451"/>
              <a:gd name="adj2" fmla="val -7699"/>
              <a:gd name="adj3" fmla="val 61212"/>
              <a:gd name="adj4" fmla="val -29275"/>
              <a:gd name="adj5" fmla="val 349860"/>
              <a:gd name="adj6" fmla="val -20788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5041B068-C3AF-1F14-28DE-6D98B013E391}"/>
              </a:ext>
            </a:extLst>
          </p:cNvPr>
          <p:cNvSpPr/>
          <p:nvPr/>
        </p:nvSpPr>
        <p:spPr>
          <a:xfrm>
            <a:off x="8022954" y="995314"/>
            <a:ext cx="968031" cy="612648"/>
          </a:xfrm>
          <a:prstGeom prst="wedgeEllipseCallout">
            <a:avLst>
              <a:gd name="adj1" fmla="val -335432"/>
              <a:gd name="adj2" fmla="val 241515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A4</a:t>
            </a:r>
          </a:p>
        </p:txBody>
      </p:sp>
    </p:spTree>
    <p:extLst>
      <p:ext uri="{BB962C8B-B14F-4D97-AF65-F5344CB8AC3E}">
        <p14:creationId xmlns:p14="http://schemas.microsoft.com/office/powerpoint/2010/main" val="3377911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Arduino IDE, para abrir el programa. </a:t>
            </a:r>
          </a:p>
          <a:p>
            <a:endParaRPr lang="es-MX" dirty="0"/>
          </a:p>
        </p:txBody>
      </p:sp>
      <p:pic>
        <p:nvPicPr>
          <p:cNvPr id="5" name="Imagen 4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ACE9267A-67D1-18AC-F580-93C700F0D7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4222" y="2460210"/>
            <a:ext cx="2623556" cy="1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17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Escribir arriba del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BCF44E0-8EF6-8E9D-3903-D3CD8DE0704E}"/>
              </a:ext>
            </a:extLst>
          </p:cNvPr>
          <p:cNvSpPr txBox="1"/>
          <p:nvPr/>
        </p:nvSpPr>
        <p:spPr>
          <a:xfrm>
            <a:off x="626253" y="2712674"/>
            <a:ext cx="10939493" cy="18823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300" dirty="0" err="1"/>
              <a:t>int</a:t>
            </a:r>
            <a:r>
              <a:rPr lang="es-MX" sz="2300" dirty="0"/>
              <a:t> sensor = A0;                 	// creamos una variable para el sensor</a:t>
            </a:r>
          </a:p>
          <a:p>
            <a:r>
              <a:rPr lang="es-MX" sz="2300" dirty="0" err="1"/>
              <a:t>int</a:t>
            </a:r>
            <a:r>
              <a:rPr lang="es-MX" sz="2300" dirty="0"/>
              <a:t> </a:t>
            </a:r>
            <a:r>
              <a:rPr lang="es-MX" sz="2300" dirty="0" err="1"/>
              <a:t>valor_pres</a:t>
            </a:r>
            <a:r>
              <a:rPr lang="es-MX" sz="2300" dirty="0"/>
              <a:t> = 0;            	// creamos una variable para el valor de lectura</a:t>
            </a:r>
          </a:p>
        </p:txBody>
      </p:sp>
    </p:spTree>
    <p:extLst>
      <p:ext uri="{BB962C8B-B14F-4D97-AF65-F5344CB8AC3E}">
        <p14:creationId xmlns:p14="http://schemas.microsoft.com/office/powerpoint/2010/main" val="3147696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Escribir en 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73CBBAE-7E25-67E5-838B-1FFA84EC8D59}"/>
              </a:ext>
            </a:extLst>
          </p:cNvPr>
          <p:cNvSpPr txBox="1"/>
          <p:nvPr/>
        </p:nvSpPr>
        <p:spPr>
          <a:xfrm>
            <a:off x="626253" y="2598171"/>
            <a:ext cx="10939493" cy="27906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void</a:t>
            </a:r>
            <a:r>
              <a:rPr lang="es-MX" sz="2400" dirty="0"/>
              <a:t> </a:t>
            </a:r>
            <a:r>
              <a:rPr lang="es-MX" sz="2400" dirty="0" err="1"/>
              <a:t>setup</a:t>
            </a:r>
            <a:r>
              <a:rPr lang="es-MX" sz="2400" dirty="0"/>
              <a:t>() {                        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Serial.begin</a:t>
            </a:r>
            <a:r>
              <a:rPr lang="es-MX" sz="2400" dirty="0"/>
              <a:t>(9600);                 	// inicializamos el puerto serie </a:t>
            </a:r>
          </a:p>
          <a:p>
            <a:endParaRPr lang="es-MX" sz="2400" dirty="0"/>
          </a:p>
          <a:p>
            <a:r>
              <a:rPr lang="es-MX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8128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330506"/>
            <a:ext cx="11112000" cy="5987493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Escribir en el “</a:t>
            </a:r>
            <a:r>
              <a:rPr lang="es-MX" sz="2400" dirty="0" err="1"/>
              <a:t>loop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79D30-44A1-187C-F12B-3F3C09974874}"/>
              </a:ext>
            </a:extLst>
          </p:cNvPr>
          <p:cNvSpPr txBox="1"/>
          <p:nvPr/>
        </p:nvSpPr>
        <p:spPr>
          <a:xfrm>
            <a:off x="626253" y="2155380"/>
            <a:ext cx="10939493" cy="318615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000" dirty="0" err="1"/>
              <a:t>void</a:t>
            </a:r>
            <a:r>
              <a:rPr lang="es-MX" sz="2000" dirty="0"/>
              <a:t> </a:t>
            </a:r>
            <a:r>
              <a:rPr lang="es-MX" sz="2000" dirty="0" err="1"/>
              <a:t>loop</a:t>
            </a:r>
            <a:r>
              <a:rPr lang="es-MX" sz="2000" dirty="0"/>
              <a:t>() {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valor_pres</a:t>
            </a:r>
            <a:r>
              <a:rPr lang="es-MX" sz="2000" dirty="0"/>
              <a:t> = </a:t>
            </a:r>
            <a:r>
              <a:rPr lang="es-MX" sz="2000" dirty="0" err="1"/>
              <a:t>analogRead</a:t>
            </a:r>
            <a:r>
              <a:rPr lang="es-MX" sz="2000" dirty="0"/>
              <a:t>(sensor);  	// guardamos el valor del sensor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Serial.print</a:t>
            </a:r>
            <a:r>
              <a:rPr lang="es-MX" sz="2000" dirty="0"/>
              <a:t>("Lectura: ");          	// imprimimos en el puerto serie los caracteres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Serial.println</a:t>
            </a:r>
            <a:r>
              <a:rPr lang="es-MX" sz="2000" dirty="0"/>
              <a:t>(</a:t>
            </a:r>
            <a:r>
              <a:rPr lang="es-MX" sz="2000" dirty="0" err="1"/>
              <a:t>valor_pres</a:t>
            </a:r>
            <a:r>
              <a:rPr lang="es-MX" sz="2000" dirty="0"/>
              <a:t>);         	// imprimimos en el puerto serie la lectura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delay</a:t>
            </a:r>
            <a:r>
              <a:rPr lang="es-MX" sz="2000" dirty="0"/>
              <a:t>(100);                         		// esperamos 0.1 segundos</a:t>
            </a:r>
          </a:p>
          <a:p>
            <a:endParaRPr lang="es-MX" sz="2000" dirty="0"/>
          </a:p>
          <a:p>
            <a:r>
              <a:rPr lang="es-MX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4673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Guardar </a:t>
            </a:r>
            <a:r>
              <a:rPr lang="es-MX" dirty="0"/>
              <a:t>y asignar un nombre al archivo.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3DEACCF-7D24-94BE-CC61-45F2B69DB79B}"/>
              </a:ext>
            </a:extLst>
          </p:cNvPr>
          <p:cNvGrpSpPr/>
          <p:nvPr/>
        </p:nvGrpSpPr>
        <p:grpSpPr>
          <a:xfrm>
            <a:off x="3071052" y="2589974"/>
            <a:ext cx="6049895" cy="3083149"/>
            <a:chOff x="1948806" y="2336586"/>
            <a:chExt cx="6049895" cy="3083149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2FDF6A1-CE87-5949-637F-EA4A3BCFA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4569973" y="2336586"/>
              <a:ext cx="3428728" cy="30831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Globo: línea doblada con barra de énfasis 6">
              <a:extLst>
                <a:ext uri="{FF2B5EF4-FFF2-40B4-BE49-F238E27FC236}">
                  <a16:creationId xmlns:a16="http://schemas.microsoft.com/office/drawing/2014/main" id="{6BDE299E-6DC4-5AD8-393E-AC0BDF7D4C36}"/>
                </a:ext>
              </a:extLst>
            </p:cNvPr>
            <p:cNvSpPr/>
            <p:nvPr/>
          </p:nvSpPr>
          <p:spPr>
            <a:xfrm>
              <a:off x="1948806" y="3295332"/>
              <a:ext cx="1118795" cy="582828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04191"/>
                <a:gd name="adj6" fmla="val 23020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Guardar como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029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768487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741450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s-MX" dirty="0"/>
              <a:t>S</a:t>
            </a:r>
            <a:r>
              <a:rPr lang="es-MX" sz="2400" dirty="0"/>
              <a:t>eleccionar la placa con la que se está trabajando y el puerto al que está conectada en la pestaña de “Herramientas”.</a:t>
            </a:r>
          </a:p>
          <a:p>
            <a:endParaRPr lang="es-MX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9D10306-B54D-7729-B879-2A8DA1374007}"/>
              </a:ext>
            </a:extLst>
          </p:cNvPr>
          <p:cNvGrpSpPr/>
          <p:nvPr/>
        </p:nvGrpSpPr>
        <p:grpSpPr>
          <a:xfrm>
            <a:off x="1381836" y="2361833"/>
            <a:ext cx="9428327" cy="3600000"/>
            <a:chOff x="1669252" y="1590652"/>
            <a:chExt cx="9428327" cy="36000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C2CF8F99-2536-5A5B-5FA0-7A2521B08455}"/>
                </a:ext>
              </a:extLst>
            </p:cNvPr>
            <p:cNvGrpSpPr/>
            <p:nvPr/>
          </p:nvGrpSpPr>
          <p:grpSpPr>
            <a:xfrm>
              <a:off x="3399592" y="1590652"/>
              <a:ext cx="6438471" cy="3600000"/>
              <a:chOff x="3785182" y="1782457"/>
              <a:chExt cx="6438471" cy="3600000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8EB7A0E5-1EC0-5A13-B05E-F03CAE2C8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011" t="18795" r="28949" b="39726"/>
              <a:stretch/>
            </p:blipFill>
            <p:spPr>
              <a:xfrm>
                <a:off x="3785182" y="1782457"/>
                <a:ext cx="4865872" cy="360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16C47A72-C571-3605-3F0E-3A2E813F4B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0148" t="45944" r="18909" b="43775"/>
              <a:stretch/>
            </p:blipFill>
            <p:spPr>
              <a:xfrm>
                <a:off x="8651054" y="4152275"/>
                <a:ext cx="1572599" cy="923361"/>
              </a:xfrm>
              <a:prstGeom prst="rect">
                <a:avLst/>
              </a:prstGeom>
            </p:spPr>
          </p:pic>
        </p:grpSp>
        <p:sp>
          <p:nvSpPr>
            <p:cNvPr id="10" name="Globo: línea doblada con barra de énfasis 9">
              <a:extLst>
                <a:ext uri="{FF2B5EF4-FFF2-40B4-BE49-F238E27FC236}">
                  <a16:creationId xmlns:a16="http://schemas.microsoft.com/office/drawing/2014/main" id="{039F5F40-E917-C79C-7682-0FF8A13A4E69}"/>
                </a:ext>
              </a:extLst>
            </p:cNvPr>
            <p:cNvSpPr/>
            <p:nvPr/>
          </p:nvSpPr>
          <p:spPr>
            <a:xfrm>
              <a:off x="1669252" y="3012859"/>
              <a:ext cx="1443604" cy="416141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90942"/>
                <a:gd name="adj6" fmla="val 24746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Placa</a:t>
              </a:r>
            </a:p>
          </p:txBody>
        </p:sp>
        <p:sp>
          <p:nvSpPr>
            <p:cNvPr id="11" name="Globo: línea doblada con barra de énfasis 10">
              <a:extLst>
                <a:ext uri="{FF2B5EF4-FFF2-40B4-BE49-F238E27FC236}">
                  <a16:creationId xmlns:a16="http://schemas.microsoft.com/office/drawing/2014/main" id="{D9E7588F-29B6-C37C-7B12-0A52AC48A3CB}"/>
                </a:ext>
              </a:extLst>
            </p:cNvPr>
            <p:cNvSpPr/>
            <p:nvPr/>
          </p:nvSpPr>
          <p:spPr>
            <a:xfrm>
              <a:off x="9896949" y="4028636"/>
              <a:ext cx="1200630" cy="393514"/>
            </a:xfrm>
            <a:prstGeom prst="accentCallout2">
              <a:avLst>
                <a:gd name="adj1" fmla="val 45384"/>
                <a:gd name="adj2" fmla="val -4505"/>
                <a:gd name="adj3" fmla="val 48122"/>
                <a:gd name="adj4" fmla="val -27805"/>
                <a:gd name="adj5" fmla="val 168361"/>
                <a:gd name="adj6" fmla="val -5334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Puerto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4270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64406"/>
            <a:ext cx="11112000" cy="6053594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s-MX" dirty="0"/>
              <a:t>Dar clic en “subir” y esperar a que aparezca la leyenda de “subido”.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47C1C13-09A2-683A-F131-BC2C8768D0A7}"/>
              </a:ext>
            </a:extLst>
          </p:cNvPr>
          <p:cNvGrpSpPr/>
          <p:nvPr/>
        </p:nvGrpSpPr>
        <p:grpSpPr>
          <a:xfrm>
            <a:off x="193637" y="1058779"/>
            <a:ext cx="11804725" cy="5154225"/>
            <a:chOff x="193637" y="1213015"/>
            <a:chExt cx="11804725" cy="5154225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864771B9-BCEA-8560-8FD7-A1BEC7773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2426731" y="1588857"/>
              <a:ext cx="3173386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03EC014-FC7C-B85C-9A3F-038043FB2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5912313" y="1588857"/>
              <a:ext cx="3185620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Globo: línea doblada con barra de énfasis 16">
              <a:extLst>
                <a:ext uri="{FF2B5EF4-FFF2-40B4-BE49-F238E27FC236}">
                  <a16:creationId xmlns:a16="http://schemas.microsoft.com/office/drawing/2014/main" id="{68CA142C-E133-9B63-9C81-025D755519C9}"/>
                </a:ext>
              </a:extLst>
            </p:cNvPr>
            <p:cNvSpPr/>
            <p:nvPr/>
          </p:nvSpPr>
          <p:spPr>
            <a:xfrm>
              <a:off x="193638" y="1213015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69699"/>
                <a:gd name="adj6" fmla="val 14230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Clic en “subir” para cargar programa</a:t>
              </a:r>
            </a:p>
          </p:txBody>
        </p:sp>
        <p:sp>
          <p:nvSpPr>
            <p:cNvPr id="18" name="Globo: línea doblada con barra de énfasis 17">
              <a:extLst>
                <a:ext uri="{FF2B5EF4-FFF2-40B4-BE49-F238E27FC236}">
                  <a16:creationId xmlns:a16="http://schemas.microsoft.com/office/drawing/2014/main" id="{E9931621-99F5-7F4E-072B-13F6F299D7D0}"/>
                </a:ext>
              </a:extLst>
            </p:cNvPr>
            <p:cNvSpPr/>
            <p:nvPr/>
          </p:nvSpPr>
          <p:spPr>
            <a:xfrm>
              <a:off x="9571631" y="2040678"/>
              <a:ext cx="2426731" cy="1731981"/>
            </a:xfrm>
            <a:prstGeom prst="accentCallout2">
              <a:avLst>
                <a:gd name="adj1" fmla="val 50447"/>
                <a:gd name="adj2" fmla="val -7462"/>
                <a:gd name="adj3" fmla="val 51960"/>
                <a:gd name="adj4" fmla="val -34902"/>
                <a:gd name="adj5" fmla="val 147277"/>
                <a:gd name="adj6" fmla="val -13660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Una vez que aparezca “subido”, significa que se cargó el programa correctamente en el Arduino</a:t>
              </a:r>
            </a:p>
          </p:txBody>
        </p:sp>
        <p:sp>
          <p:nvSpPr>
            <p:cNvPr id="19" name="Globo: línea doblada con barra de énfasis 18">
              <a:extLst>
                <a:ext uri="{FF2B5EF4-FFF2-40B4-BE49-F238E27FC236}">
                  <a16:creationId xmlns:a16="http://schemas.microsoft.com/office/drawing/2014/main" id="{002B5D85-7C43-F625-2655-FD1F8FA07A00}"/>
                </a:ext>
              </a:extLst>
            </p:cNvPr>
            <p:cNvSpPr/>
            <p:nvPr/>
          </p:nvSpPr>
          <p:spPr>
            <a:xfrm>
              <a:off x="193637" y="5337998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-62466"/>
                <a:gd name="adj6" fmla="val 26132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Esperar a que la barra de estado se llene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182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64406"/>
            <a:ext cx="11112000" cy="6053594"/>
          </a:xfrm>
        </p:spPr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s-MX" dirty="0"/>
              <a:t>Para visualizar los valores del sensor, hacer lo siguiente:</a:t>
            </a:r>
          </a:p>
          <a:p>
            <a:endParaRPr lang="es-MX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15E94227-7F40-7FE4-F3DC-85812447AAE8}"/>
              </a:ext>
            </a:extLst>
          </p:cNvPr>
          <p:cNvGrpSpPr/>
          <p:nvPr/>
        </p:nvGrpSpPr>
        <p:grpSpPr>
          <a:xfrm>
            <a:off x="371529" y="820887"/>
            <a:ext cx="11448941" cy="5899905"/>
            <a:chOff x="251792" y="721735"/>
            <a:chExt cx="11448941" cy="5899905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B5FE19C6-D507-283E-8B6B-957D77CAC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81028" y="1524671"/>
              <a:ext cx="5641799" cy="3724482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0277BF49-B014-16D4-B17E-65EF7E7BB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99731" y="1770868"/>
              <a:ext cx="3438474" cy="94657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2" name="Globo: línea doblada con barra de énfasis 11">
              <a:extLst>
                <a:ext uri="{FF2B5EF4-FFF2-40B4-BE49-F238E27FC236}">
                  <a16:creationId xmlns:a16="http://schemas.microsoft.com/office/drawing/2014/main" id="{F735B3B9-923C-159C-7293-4A3BD125C2FF}"/>
                </a:ext>
              </a:extLst>
            </p:cNvPr>
            <p:cNvSpPr/>
            <p:nvPr/>
          </p:nvSpPr>
          <p:spPr>
            <a:xfrm>
              <a:off x="251792" y="721735"/>
              <a:ext cx="2121659" cy="930181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154838"/>
                <a:gd name="adj6" fmla="val 19512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Una vez cargado el programa, clic en “Monitor serie”</a:t>
              </a:r>
            </a:p>
          </p:txBody>
        </p:sp>
        <p:sp>
          <p:nvSpPr>
            <p:cNvPr id="13" name="Globo: línea doblada con barra de énfasis 12">
              <a:extLst>
                <a:ext uri="{FF2B5EF4-FFF2-40B4-BE49-F238E27FC236}">
                  <a16:creationId xmlns:a16="http://schemas.microsoft.com/office/drawing/2014/main" id="{BC1F0744-9DED-6272-85DC-B0D2E662F62B}"/>
                </a:ext>
              </a:extLst>
            </p:cNvPr>
            <p:cNvSpPr/>
            <p:nvPr/>
          </p:nvSpPr>
          <p:spPr>
            <a:xfrm>
              <a:off x="9274002" y="769207"/>
              <a:ext cx="2426731" cy="494073"/>
            </a:xfrm>
            <a:prstGeom prst="accentCallout2">
              <a:avLst>
                <a:gd name="adj1" fmla="val 50447"/>
                <a:gd name="adj2" fmla="val -7462"/>
                <a:gd name="adj3" fmla="val 51960"/>
                <a:gd name="adj4" fmla="val -34902"/>
                <a:gd name="adj5" fmla="val 520187"/>
                <a:gd name="adj6" fmla="val -12648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Valores de lectura</a:t>
              </a:r>
            </a:p>
          </p:txBody>
        </p:sp>
        <p:sp>
          <p:nvSpPr>
            <p:cNvPr id="20" name="Globo: línea doblada con barra de énfasis 6">
              <a:extLst>
                <a:ext uri="{FF2B5EF4-FFF2-40B4-BE49-F238E27FC236}">
                  <a16:creationId xmlns:a16="http://schemas.microsoft.com/office/drawing/2014/main" id="{FF73DD37-D8D9-A25F-D23D-4BE799229828}"/>
                </a:ext>
              </a:extLst>
            </p:cNvPr>
            <p:cNvSpPr/>
            <p:nvPr/>
          </p:nvSpPr>
          <p:spPr>
            <a:xfrm>
              <a:off x="1000715" y="4183240"/>
              <a:ext cx="3052189" cy="651296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123224"/>
                <a:gd name="adj6" fmla="val 14562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Asegurar de que esté seleccionada esta función.</a:t>
              </a:r>
            </a:p>
          </p:txBody>
        </p:sp>
        <p:sp>
          <p:nvSpPr>
            <p:cNvPr id="21" name="Globo: línea doblada con barra de énfasis 6">
              <a:extLst>
                <a:ext uri="{FF2B5EF4-FFF2-40B4-BE49-F238E27FC236}">
                  <a16:creationId xmlns:a16="http://schemas.microsoft.com/office/drawing/2014/main" id="{1BCCCCE4-7D7A-AABE-803B-E7AC125D8D55}"/>
                </a:ext>
              </a:extLst>
            </p:cNvPr>
            <p:cNvSpPr/>
            <p:nvPr/>
          </p:nvSpPr>
          <p:spPr>
            <a:xfrm>
              <a:off x="5423506" y="5625680"/>
              <a:ext cx="3052189" cy="995960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3891"/>
                <a:gd name="adj5" fmla="val -47199"/>
                <a:gd name="adj6" fmla="val 121846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Asegurar de que la velocidad de transmisión de datos esté a 9600..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8233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9126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3741544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Visualizar los valores de la lectura del sensor de presencia.</a:t>
            </a:r>
          </a:p>
          <a:p>
            <a:endParaRPr lang="es-MX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5804730E-F62D-67D3-C9AD-C5D7B022079A}"/>
              </a:ext>
            </a:extLst>
          </p:cNvPr>
          <p:cNvGrpSpPr/>
          <p:nvPr/>
        </p:nvGrpSpPr>
        <p:grpSpPr>
          <a:xfrm>
            <a:off x="4805466" y="2634943"/>
            <a:ext cx="6209983" cy="2585008"/>
            <a:chOff x="567335" y="1994318"/>
            <a:chExt cx="8179100" cy="3404685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D41F527-81B7-5C3A-B78C-C33405C72D44}"/>
                </a:ext>
              </a:extLst>
            </p:cNvPr>
            <p:cNvSpPr txBox="1"/>
            <p:nvPr/>
          </p:nvSpPr>
          <p:spPr>
            <a:xfrm>
              <a:off x="5215053" y="3178705"/>
              <a:ext cx="3253457" cy="1094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dirty="0">
                  <a:latin typeface="Arial Rounded MT Bold" panose="020F0704030504030204" pitchFamily="34" charset="0"/>
                </a:rPr>
                <a:t>Visualizar valor de la presencia</a:t>
              </a: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6FB3AF34-821B-98CB-E400-E90C3A9E5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V="1">
              <a:off x="826128" y="2619442"/>
              <a:ext cx="3442415" cy="1077218"/>
            </a:xfrm>
            <a:prstGeom prst="rect">
              <a:avLst/>
            </a:prstGeom>
          </p:spPr>
        </p:pic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D401B4E7-61BB-F74A-86F6-29943BA83498}"/>
                </a:ext>
              </a:extLst>
            </p:cNvPr>
            <p:cNvGrpSpPr/>
            <p:nvPr/>
          </p:nvGrpSpPr>
          <p:grpSpPr>
            <a:xfrm>
              <a:off x="1349385" y="3895923"/>
              <a:ext cx="1440000" cy="1228146"/>
              <a:chOff x="2069385" y="2134084"/>
              <a:chExt cx="1440000" cy="1228146"/>
            </a:xfrm>
          </p:grpSpPr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4EA061D8-0D9F-6A8B-701D-FED3F164895A}"/>
                  </a:ext>
                </a:extLst>
              </p:cNvPr>
              <p:cNvSpPr/>
              <p:nvPr/>
            </p:nvSpPr>
            <p:spPr>
              <a:xfrm>
                <a:off x="2069385" y="2786230"/>
                <a:ext cx="1440000" cy="576000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" name="Rectángulo: esquinas superiores cortadas 14">
                <a:extLst>
                  <a:ext uri="{FF2B5EF4-FFF2-40B4-BE49-F238E27FC236}">
                    <a16:creationId xmlns:a16="http://schemas.microsoft.com/office/drawing/2014/main" id="{F84DF4E4-294E-43F5-D9D4-8FF1FF0CD12F}"/>
                  </a:ext>
                </a:extLst>
              </p:cNvPr>
              <p:cNvSpPr/>
              <p:nvPr/>
            </p:nvSpPr>
            <p:spPr>
              <a:xfrm>
                <a:off x="2069385" y="2498230"/>
                <a:ext cx="1440000" cy="288000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CEBC21DB-569A-CFE5-C178-05892E3C9B86}"/>
                  </a:ext>
                </a:extLst>
              </p:cNvPr>
              <p:cNvSpPr/>
              <p:nvPr/>
            </p:nvSpPr>
            <p:spPr>
              <a:xfrm>
                <a:off x="2753385" y="2134084"/>
                <a:ext cx="72000" cy="360000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7" name="Diagrama de flujo: retraso 16">
                <a:extLst>
                  <a:ext uri="{FF2B5EF4-FFF2-40B4-BE49-F238E27FC236}">
                    <a16:creationId xmlns:a16="http://schemas.microsoft.com/office/drawing/2014/main" id="{AC67230B-F20E-1A67-271A-A09664039B1A}"/>
                  </a:ext>
                </a:extLst>
              </p:cNvPr>
              <p:cNvSpPr/>
              <p:nvPr/>
            </p:nvSpPr>
            <p:spPr>
              <a:xfrm rot="16200000">
                <a:off x="2961335" y="2173169"/>
                <a:ext cx="252000" cy="360000"/>
              </a:xfrm>
              <a:prstGeom prst="flowChartDelay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" name="Diagrama de flujo: retraso 17">
                <a:extLst>
                  <a:ext uri="{FF2B5EF4-FFF2-40B4-BE49-F238E27FC236}">
                    <a16:creationId xmlns:a16="http://schemas.microsoft.com/office/drawing/2014/main" id="{AA83CE83-2B51-8889-B4BC-98C574DD325A}"/>
                  </a:ext>
                </a:extLst>
              </p:cNvPr>
              <p:cNvSpPr/>
              <p:nvPr/>
            </p:nvSpPr>
            <p:spPr>
              <a:xfrm rot="16200000">
                <a:off x="2364180" y="2174332"/>
                <a:ext cx="252000" cy="360000"/>
              </a:xfrm>
              <a:prstGeom prst="flowChartDelay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D431086-0258-0E77-6DBF-9C68FED829C3}"/>
                </a:ext>
              </a:extLst>
            </p:cNvPr>
            <p:cNvSpPr/>
            <p:nvPr/>
          </p:nvSpPr>
          <p:spPr>
            <a:xfrm>
              <a:off x="567335" y="1994318"/>
              <a:ext cx="8179100" cy="3404685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95021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65700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49C3F-8CC5-D3DE-A1F2-D1D50F35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DE78E4-7774-8C46-D855-9BE6DFF51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55" t="21177" r="15850" b="11530"/>
          <a:stretch/>
        </p:blipFill>
        <p:spPr>
          <a:xfrm>
            <a:off x="1602557" y="914392"/>
            <a:ext cx="9300155" cy="55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63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25EBC-D3D6-E997-6E8C-8A154741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0FA241FE-9163-3A5B-6428-233CBF53AD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62" b="5017"/>
          <a:stretch/>
        </p:blipFill>
        <p:spPr>
          <a:xfrm>
            <a:off x="4254690" y="140525"/>
            <a:ext cx="7937309" cy="664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53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024521-1660-1C68-2D82-A94A18CD4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sp>
        <p:nvSpPr>
          <p:cNvPr id="3" name="Globo: línea doblada con barra de énfasis 2">
            <a:extLst>
              <a:ext uri="{FF2B5EF4-FFF2-40B4-BE49-F238E27FC236}">
                <a16:creationId xmlns:a16="http://schemas.microsoft.com/office/drawing/2014/main" id="{60D343C0-4EE5-618C-6D26-1DC4C35BD620}"/>
              </a:ext>
            </a:extLst>
          </p:cNvPr>
          <p:cNvSpPr/>
          <p:nvPr/>
        </p:nvSpPr>
        <p:spPr>
          <a:xfrm>
            <a:off x="2737358" y="41549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317188"/>
              <a:gd name="adj6" fmla="val 41449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  <p:pic>
        <p:nvPicPr>
          <p:cNvPr id="4" name="Imagen 3" descr="Calendario&#10;&#10;Descripción generada automáticamente">
            <a:extLst>
              <a:ext uri="{FF2B5EF4-FFF2-40B4-BE49-F238E27FC236}">
                <a16:creationId xmlns:a16="http://schemas.microsoft.com/office/drawing/2014/main" id="{8C57A1EE-3B9A-F9C4-FFB4-AF6EF562C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3" b="8232"/>
          <a:stretch/>
        </p:blipFill>
        <p:spPr>
          <a:xfrm>
            <a:off x="1649691" y="1509756"/>
            <a:ext cx="9539781" cy="50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7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8FEAA5-B5A9-F74F-2989-BB961836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0CEAC384-E770-50B8-C2D9-EC0429EEF5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9" b="7220"/>
          <a:stretch/>
        </p:blipFill>
        <p:spPr>
          <a:xfrm>
            <a:off x="1725105" y="960327"/>
            <a:ext cx="9464366" cy="5520447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C48B2968-27F2-EF1D-698C-933501FB2D0E}"/>
              </a:ext>
            </a:extLst>
          </p:cNvPr>
          <p:cNvSpPr/>
          <p:nvPr/>
        </p:nvSpPr>
        <p:spPr>
          <a:xfrm>
            <a:off x="7871047" y="180429"/>
            <a:ext cx="914400" cy="612648"/>
          </a:xfrm>
          <a:prstGeom prst="wedgeEllipseCallout">
            <a:avLst>
              <a:gd name="adj1" fmla="val -129045"/>
              <a:gd name="adj2" fmla="val 220514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 V</a:t>
            </a:r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52F4AD8F-95FE-F68D-A9C6-F2A9FC67C4DF}"/>
              </a:ext>
            </a:extLst>
          </p:cNvPr>
          <p:cNvSpPr/>
          <p:nvPr/>
        </p:nvSpPr>
        <p:spPr>
          <a:xfrm>
            <a:off x="2133504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223141"/>
              <a:gd name="adj6" fmla="val 33138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4899481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</TotalTime>
  <Words>506</Words>
  <Application>Microsoft Office PowerPoint</Application>
  <PresentationFormat>Panorámica</PresentationFormat>
  <Paragraphs>76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Arial Rounded MT Bold</vt:lpstr>
      <vt:lpstr>Trebuchet MS</vt:lpstr>
      <vt:lpstr>Tema de Office</vt:lpstr>
      <vt:lpstr>PRÁCTICA 15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141</cp:revision>
  <dcterms:created xsi:type="dcterms:W3CDTF">2017-08-15T18:33:09Z</dcterms:created>
  <dcterms:modified xsi:type="dcterms:W3CDTF">2022-08-25T21:48:44Z</dcterms:modified>
</cp:coreProperties>
</file>